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9" r:id="rId5"/>
    <p:sldId id="259" r:id="rId6"/>
    <p:sldId id="260" r:id="rId7"/>
    <p:sldId id="270" r:id="rId8"/>
    <p:sldId id="261" r:id="rId9"/>
    <p:sldId id="262" r:id="rId10"/>
    <p:sldId id="263" r:id="rId11"/>
    <p:sldId id="264" r:id="rId12"/>
    <p:sldId id="273" r:id="rId13"/>
    <p:sldId id="266" r:id="rId14"/>
    <p:sldId id="267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8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A211D-7002-41A8-9615-41B270FBBDBE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467F7-C99B-48C3-807C-8A6B27BC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78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467F7-C99B-48C3-807C-8A6B27BC480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89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8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1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24C6-B4BC-43B1-BBF7-E43B2C586E8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46.wmf"/><Relationship Id="rId26" Type="http://schemas.openxmlformats.org/officeDocument/2006/relationships/image" Target="../media/image50.wmf"/><Relationship Id="rId3" Type="http://schemas.openxmlformats.org/officeDocument/2006/relationships/oleObject" Target="../embeddings/oleObject39.bin"/><Relationship Id="rId21" Type="http://schemas.openxmlformats.org/officeDocument/2006/relationships/oleObject" Target="../embeddings/oleObject48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6.bin"/><Relationship Id="rId25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3.bin"/><Relationship Id="rId24" Type="http://schemas.openxmlformats.org/officeDocument/2006/relationships/image" Target="../media/image49.wmf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49.bin"/><Relationship Id="rId28" Type="http://schemas.openxmlformats.org/officeDocument/2006/relationships/image" Target="../media/image51.wmf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47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4.wmf"/><Relationship Id="rId22" Type="http://schemas.openxmlformats.org/officeDocument/2006/relationships/image" Target="../media/image48.wmf"/><Relationship Id="rId27" Type="http://schemas.openxmlformats.org/officeDocument/2006/relationships/oleObject" Target="../embeddings/oleObject5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66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5.wmf"/><Relationship Id="rId20" Type="http://schemas.openxmlformats.org/officeDocument/2006/relationships/image" Target="../media/image6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62.w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6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../clipboard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8.wmf"/><Relationship Id="rId26" Type="http://schemas.openxmlformats.org/officeDocument/2006/relationships/image" Target="../media/image21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29" Type="http://schemas.openxmlformats.org/officeDocument/2006/relationships/image" Target="../media/image28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20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0.bin"/><Relationship Id="rId28" Type="http://schemas.openxmlformats.org/officeDocument/2006/relationships/image" Target="../media/image22.wmf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Relationship Id="rId22" Type="http://schemas.openxmlformats.org/officeDocument/2006/relationships/image" Target="../media/image29.png"/><Relationship Id="rId27" Type="http://schemas.openxmlformats.org/officeDocument/2006/relationships/oleObject" Target="../embeddings/oleObject22.bin"/><Relationship Id="rId30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3.wmf"/><Relationship Id="rId26" Type="http://schemas.openxmlformats.org/officeDocument/2006/relationships/image" Target="../media/image37.wmf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3.bin"/><Relationship Id="rId25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24" Type="http://schemas.openxmlformats.org/officeDocument/2006/relationships/image" Target="../media/image36.wmf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23" Type="http://schemas.openxmlformats.org/officeDocument/2006/relationships/oleObject" Target="../embeddings/oleObject36.bin"/><Relationship Id="rId28" Type="http://schemas.openxmlformats.org/officeDocument/2006/relationships/image" Target="../media/image38.wmf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Relationship Id="rId27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712968" cy="1470025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659436"/>
              </p:ext>
            </p:extLst>
          </p:nvPr>
        </p:nvGraphicFramePr>
        <p:xfrm>
          <a:off x="650751" y="1352005"/>
          <a:ext cx="21209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6" name="Equation" r:id="rId3" imgW="1054080" imgH="457200" progId="Equation.DSMT4">
                  <p:embed/>
                </p:oleObj>
              </mc:Choice>
              <mc:Fallback>
                <p:oleObj name="Equation" r:id="rId3" imgW="105408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751" y="1352005"/>
                        <a:ext cx="21209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377362"/>
              </p:ext>
            </p:extLst>
          </p:nvPr>
        </p:nvGraphicFramePr>
        <p:xfrm>
          <a:off x="614239" y="2813744"/>
          <a:ext cx="1941512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7" name="Equation" r:id="rId5" imgW="965160" imgH="457200" progId="Equation.DSMT4">
                  <p:embed/>
                </p:oleObj>
              </mc:Choice>
              <mc:Fallback>
                <p:oleObj name="Equation" r:id="rId5" imgW="96516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239" y="2813744"/>
                        <a:ext cx="1941512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468633"/>
              </p:ext>
            </p:extLst>
          </p:nvPr>
        </p:nvGraphicFramePr>
        <p:xfrm>
          <a:off x="2792289" y="1308497"/>
          <a:ext cx="176371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8" name="Equation" r:id="rId7" imgW="876240" imgH="482400" progId="Equation.DSMT4">
                  <p:embed/>
                </p:oleObj>
              </mc:Choice>
              <mc:Fallback>
                <p:oleObj name="Equation" r:id="rId7" imgW="876240" imgH="482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289" y="1308497"/>
                        <a:ext cx="1763712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250250"/>
              </p:ext>
            </p:extLst>
          </p:nvPr>
        </p:nvGraphicFramePr>
        <p:xfrm>
          <a:off x="4655170" y="1333897"/>
          <a:ext cx="9969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9" name="Equation" r:id="rId9" imgW="495000" imgH="457200" progId="Equation.DSMT4">
                  <p:embed/>
                </p:oleObj>
              </mc:Choice>
              <mc:Fallback>
                <p:oleObj name="Equation" r:id="rId9" imgW="495000" imgH="457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5170" y="1333897"/>
                        <a:ext cx="9969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016566"/>
              </p:ext>
            </p:extLst>
          </p:nvPr>
        </p:nvGraphicFramePr>
        <p:xfrm>
          <a:off x="5789017" y="1600597"/>
          <a:ext cx="5111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0" name="Equation" r:id="rId11" imgW="253800" imgH="190440" progId="Equation.DSMT4">
                  <p:embed/>
                </p:oleObj>
              </mc:Choice>
              <mc:Fallback>
                <p:oleObj name="Equation" r:id="rId11" imgW="253800" imgH="1904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9017" y="1600597"/>
                        <a:ext cx="51117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flipH="1">
            <a:off x="7164288" y="2852936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965567" y="3356992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160493" y="1916832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004048" y="1412776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28113"/>
              </p:ext>
            </p:extLst>
          </p:nvPr>
        </p:nvGraphicFramePr>
        <p:xfrm>
          <a:off x="2607692" y="2820665"/>
          <a:ext cx="18923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1" name="Equation" r:id="rId13" imgW="939600" imgH="457200" progId="Equation.DSMT4">
                  <p:embed/>
                </p:oleObj>
              </mc:Choice>
              <mc:Fallback>
                <p:oleObj name="Equation" r:id="rId13" imgW="9396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7692" y="2820665"/>
                        <a:ext cx="18923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4306"/>
              </p:ext>
            </p:extLst>
          </p:nvPr>
        </p:nvGraphicFramePr>
        <p:xfrm>
          <a:off x="4644008" y="2780928"/>
          <a:ext cx="173831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2" name="Equation" r:id="rId15" imgW="863280" imgH="482400" progId="Equation.DSMT4">
                  <p:embed/>
                </p:oleObj>
              </mc:Choice>
              <mc:Fallback>
                <p:oleObj name="Equation" r:id="rId15" imgW="86328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780928"/>
                        <a:ext cx="1738312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513918"/>
              </p:ext>
            </p:extLst>
          </p:nvPr>
        </p:nvGraphicFramePr>
        <p:xfrm>
          <a:off x="6571059" y="2780928"/>
          <a:ext cx="1457325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3" name="Equation" r:id="rId17" imgW="723600" imgH="507960" progId="Equation.DSMT4">
                  <p:embed/>
                </p:oleObj>
              </mc:Choice>
              <mc:Fallback>
                <p:oleObj name="Equation" r:id="rId17" imgW="723600" imgH="50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1059" y="2780928"/>
                        <a:ext cx="1457325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727732"/>
              </p:ext>
            </p:extLst>
          </p:nvPr>
        </p:nvGraphicFramePr>
        <p:xfrm>
          <a:off x="8079110" y="3042915"/>
          <a:ext cx="7413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4" name="Equation" r:id="rId19" imgW="368280" imgH="190440" progId="Equation.DSMT4">
                  <p:embed/>
                </p:oleObj>
              </mc:Choice>
              <mc:Fallback>
                <p:oleObj name="Equation" r:id="rId19" imgW="368280" imgH="1904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9110" y="3042915"/>
                        <a:ext cx="74136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321769"/>
              </p:ext>
            </p:extLst>
          </p:nvPr>
        </p:nvGraphicFramePr>
        <p:xfrm>
          <a:off x="611560" y="4095601"/>
          <a:ext cx="140493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5" name="Equation" r:id="rId21" imgW="698400" imgH="457200" progId="Equation.DSMT4">
                  <p:embed/>
                </p:oleObj>
              </mc:Choice>
              <mc:Fallback>
                <p:oleObj name="Equation" r:id="rId21" imgW="6984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095601"/>
                        <a:ext cx="1404937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966249"/>
              </p:ext>
            </p:extLst>
          </p:nvPr>
        </p:nvGraphicFramePr>
        <p:xfrm>
          <a:off x="2136403" y="4078138"/>
          <a:ext cx="17875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6" name="Equation" r:id="rId23" imgW="888840" imgH="457200" progId="Equation.DSMT4">
                  <p:embed/>
                </p:oleObj>
              </mc:Choice>
              <mc:Fallback>
                <p:oleObj name="Equation" r:id="rId23" imgW="88884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403" y="4078138"/>
                        <a:ext cx="178752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468229"/>
              </p:ext>
            </p:extLst>
          </p:nvPr>
        </p:nvGraphicFramePr>
        <p:xfrm>
          <a:off x="3995936" y="4078138"/>
          <a:ext cx="76676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7" name="Equation" r:id="rId25" imgW="380880" imgH="457200" progId="Equation.DSMT4">
                  <p:embed/>
                </p:oleObj>
              </mc:Choice>
              <mc:Fallback>
                <p:oleObj name="Equation" r:id="rId25" imgW="38088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4078138"/>
                        <a:ext cx="766763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576275"/>
              </p:ext>
            </p:extLst>
          </p:nvPr>
        </p:nvGraphicFramePr>
        <p:xfrm>
          <a:off x="4826000" y="4078138"/>
          <a:ext cx="74136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8" name="Equation" r:id="rId27" imgW="368280" imgH="457200" progId="Equation.DSMT4">
                  <p:embed/>
                </p:oleObj>
              </mc:Choice>
              <mc:Fallback>
                <p:oleObj name="Equation" r:id="rId27" imgW="368280" imgH="457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0" y="4078138"/>
                        <a:ext cx="741363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16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476672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a) 20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b) 45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3528" y="3177996"/>
                <a:ext cx="4572000" cy="22373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a) 20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phút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giờ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giờ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b) 45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phút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45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giờ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giờ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177996"/>
                <a:ext cx="4572000" cy="2237344"/>
              </a:xfrm>
              <a:prstGeom prst="rect">
                <a:avLst/>
              </a:prstGeom>
              <a:blipFill rotWithShape="1">
                <a:blip r:embed="rId2"/>
                <a:stretch>
                  <a:fillRect l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752528" y="2852936"/>
                <a:ext cx="4572000" cy="256435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c) 15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phút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giờ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giờ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d)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100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phút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100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giờ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giờ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528" y="2852936"/>
                <a:ext cx="4572000" cy="2564356"/>
              </a:xfrm>
              <a:prstGeom prst="rect">
                <a:avLst/>
              </a:prstGeom>
              <a:blipFill rotWithShape="1">
                <a:blip r:embed="rId3"/>
                <a:stretch>
                  <a:fillRect l="-2800" r="-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83568" y="2924944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96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74693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74547"/>
              </p:ext>
            </p:extLst>
          </p:nvPr>
        </p:nvGraphicFramePr>
        <p:xfrm>
          <a:off x="3059832" y="1412776"/>
          <a:ext cx="189621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Equation" r:id="rId3" imgW="1002960" imgH="457200" progId="Equation.DSMT4">
                  <p:embed/>
                </p:oleObj>
              </mc:Choice>
              <mc:Fallback>
                <p:oleObj name="Equation" r:id="rId3" imgW="10029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9832" y="1412776"/>
                        <a:ext cx="1896210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683569" y="2257708"/>
            <a:ext cx="1008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482372"/>
              </p:ext>
            </p:extLst>
          </p:nvPr>
        </p:nvGraphicFramePr>
        <p:xfrm>
          <a:off x="1740993" y="2833771"/>
          <a:ext cx="1439597" cy="893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Equation" r:id="rId5" imgW="736560" imgH="457200" progId="Equation.DSMT4">
                  <p:embed/>
                </p:oleObj>
              </mc:Choice>
              <mc:Fallback>
                <p:oleObj name="Equation" r:id="rId5" imgW="7365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40993" y="2833771"/>
                        <a:ext cx="1439597" cy="893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83568" y="2958624"/>
            <a:ext cx="1008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488583"/>
              </p:ext>
            </p:extLst>
          </p:nvPr>
        </p:nvGraphicFramePr>
        <p:xfrm>
          <a:off x="3251125" y="2834267"/>
          <a:ext cx="2184971" cy="893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Equation" r:id="rId7" imgW="1117440" imgH="457200" progId="Equation.DSMT4">
                  <p:embed/>
                </p:oleObj>
              </mc:Choice>
              <mc:Fallback>
                <p:oleObj name="Equation" r:id="rId7" imgW="1117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125" y="2834267"/>
                        <a:ext cx="2184971" cy="8930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83569" y="3985900"/>
            <a:ext cx="1224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561003"/>
              </p:ext>
            </p:extLst>
          </p:nvPr>
        </p:nvGraphicFramePr>
        <p:xfrm>
          <a:off x="1907704" y="3841884"/>
          <a:ext cx="112022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9" imgW="545760" imgH="457200" progId="Equation.DSMT4">
                  <p:embed/>
                </p:oleObj>
              </mc:Choice>
              <mc:Fallback>
                <p:oleObj name="Equation" r:id="rId9" imgW="5457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841884"/>
                        <a:ext cx="1120228" cy="936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025293"/>
              </p:ext>
            </p:extLst>
          </p:nvPr>
        </p:nvGraphicFramePr>
        <p:xfrm>
          <a:off x="3190875" y="3885813"/>
          <a:ext cx="22098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tion" r:id="rId11" imgW="1130040" imgH="457200" progId="Equation.DSMT4">
                  <p:embed/>
                </p:oleObj>
              </mc:Choice>
              <mc:Fallback>
                <p:oleObj name="Equation" r:id="rId11" imgW="11300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3885813"/>
                        <a:ext cx="220980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362778"/>
              </p:ext>
            </p:extLst>
          </p:nvPr>
        </p:nvGraphicFramePr>
        <p:xfrm>
          <a:off x="1830388" y="4849451"/>
          <a:ext cx="127476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Equation" r:id="rId13" imgW="622080" imgH="457200" progId="Equation.DSMT4">
                  <p:embed/>
                </p:oleObj>
              </mc:Choice>
              <mc:Fallback>
                <p:oleObj name="Equation" r:id="rId13" imgW="6220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388" y="4849451"/>
                        <a:ext cx="1274762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219370"/>
              </p:ext>
            </p:extLst>
          </p:nvPr>
        </p:nvGraphicFramePr>
        <p:xfrm>
          <a:off x="3203848" y="4849996"/>
          <a:ext cx="459422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Equation" r:id="rId15" imgW="2349360" imgH="482400" progId="Equation.DSMT4">
                  <p:embed/>
                </p:oleObj>
              </mc:Choice>
              <mc:Fallback>
                <p:oleObj name="Equation" r:id="rId15" imgW="23493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849996"/>
                        <a:ext cx="4594225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683568" y="5949280"/>
            <a:ext cx="3960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 = –5 ; y = –15.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99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74693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753652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3568" y="2293527"/>
                <a:ext cx="7019870" cy="30796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Thời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gian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bạn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An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24 – 8 = 16 (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giờ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Thời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gian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chiếm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phần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24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293527"/>
                <a:ext cx="7019870" cy="3079689"/>
              </a:xfrm>
              <a:prstGeom prst="rect">
                <a:avLst/>
              </a:prstGeom>
              <a:blipFill rotWithShape="1">
                <a:blip r:embed="rId2"/>
                <a:stretch>
                  <a:fillRect l="-1736" r="-19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664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375023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19.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815183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490803"/>
            <a:ext cx="6374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434868"/>
              </p:ext>
            </p:extLst>
          </p:nvPr>
        </p:nvGraphicFramePr>
        <p:xfrm>
          <a:off x="1691680" y="2346663"/>
          <a:ext cx="106045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0" name="Equation" r:id="rId3" imgW="533160" imgH="457200" progId="Equation.DSMT4">
                  <p:embed/>
                </p:oleObj>
              </mc:Choice>
              <mc:Fallback>
                <p:oleObj name="Equation" r:id="rId3" imgW="53316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346663"/>
                        <a:ext cx="1060450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668507"/>
              </p:ext>
            </p:extLst>
          </p:nvPr>
        </p:nvGraphicFramePr>
        <p:xfrm>
          <a:off x="2771800" y="2319239"/>
          <a:ext cx="910116" cy="963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1" name="Equation" r:id="rId5" imgW="431640" imgH="457200" progId="Equation.DSMT4">
                  <p:embed/>
                </p:oleObj>
              </mc:Choice>
              <mc:Fallback>
                <p:oleObj name="Equation" r:id="rId5" imgW="4316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71800" y="2319239"/>
                        <a:ext cx="910116" cy="963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38111"/>
              </p:ext>
            </p:extLst>
          </p:nvPr>
        </p:nvGraphicFramePr>
        <p:xfrm>
          <a:off x="827583" y="3931547"/>
          <a:ext cx="7200801" cy="1468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6195"/>
                <a:gridCol w="908020"/>
                <a:gridCol w="838174"/>
                <a:gridCol w="838174"/>
                <a:gridCol w="838174"/>
                <a:gridCol w="1311984"/>
                <a:gridCol w="72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5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020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PS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cần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tìm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83568" y="3327351"/>
            <a:ext cx="2509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260761"/>
              </p:ext>
            </p:extLst>
          </p:nvPr>
        </p:nvGraphicFramePr>
        <p:xfrm>
          <a:off x="6223000" y="4511477"/>
          <a:ext cx="442913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2" name="Equation" r:id="rId7" imgW="253800" imgH="457200" progId="Equation.DSMT4">
                  <p:embed/>
                </p:oleObj>
              </mc:Choice>
              <mc:Fallback>
                <p:oleObj name="Equation" r:id="rId7" imgW="2538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23000" y="4511477"/>
                        <a:ext cx="442913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78581"/>
              </p:ext>
            </p:extLst>
          </p:nvPr>
        </p:nvGraphicFramePr>
        <p:xfrm>
          <a:off x="5380038" y="4511477"/>
          <a:ext cx="398462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3" name="Equation" r:id="rId9" imgW="228600" imgH="457200" progId="Equation.DSMT4">
                  <p:embed/>
                </p:oleObj>
              </mc:Choice>
              <mc:Fallback>
                <p:oleObj name="Equation" r:id="rId9" imgW="228600" imgH="457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0038" y="4511477"/>
                        <a:ext cx="398462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706075"/>
              </p:ext>
            </p:extLst>
          </p:nvPr>
        </p:nvGraphicFramePr>
        <p:xfrm>
          <a:off x="4499992" y="4522590"/>
          <a:ext cx="39846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4" name="Equation" r:id="rId11" imgW="228600" imgH="444240" progId="Equation.DSMT4">
                  <p:embed/>
                </p:oleObj>
              </mc:Choice>
              <mc:Fallback>
                <p:oleObj name="Equation" r:id="rId11" imgW="228600" imgH="4442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4522590"/>
                        <a:ext cx="398463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689587"/>
              </p:ext>
            </p:extLst>
          </p:nvPr>
        </p:nvGraphicFramePr>
        <p:xfrm>
          <a:off x="3727450" y="4511477"/>
          <a:ext cx="28733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5" name="Equation" r:id="rId13" imgW="164880" imgH="457200" progId="Equation.DSMT4">
                  <p:embed/>
                </p:oleObj>
              </mc:Choice>
              <mc:Fallback>
                <p:oleObj name="Equation" r:id="rId13" imgW="164880" imgH="457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450" y="4511477"/>
                        <a:ext cx="287338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464287"/>
              </p:ext>
            </p:extLst>
          </p:nvPr>
        </p:nvGraphicFramePr>
        <p:xfrm>
          <a:off x="2901071" y="4521870"/>
          <a:ext cx="28733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6" name="Equation" r:id="rId15" imgW="164880" imgH="444240" progId="Equation.DSMT4">
                  <p:embed/>
                </p:oleObj>
              </mc:Choice>
              <mc:Fallback>
                <p:oleObj name="Equation" r:id="rId15" imgW="164880" imgH="4442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071" y="4521870"/>
                        <a:ext cx="287337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504307"/>
              </p:ext>
            </p:extLst>
          </p:nvPr>
        </p:nvGraphicFramePr>
        <p:xfrm>
          <a:off x="7019503" y="332656"/>
          <a:ext cx="50482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7" name="Equation" r:id="rId17" imgW="253800" imgH="457200" progId="Equation.DSMT4">
                  <p:embed/>
                </p:oleObj>
              </mc:Choice>
              <mc:Fallback>
                <p:oleObj name="Equation" r:id="rId17" imgW="2538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503" y="332656"/>
                        <a:ext cx="504825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530399" y="4953918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561961"/>
              </p:ext>
            </p:extLst>
          </p:nvPr>
        </p:nvGraphicFramePr>
        <p:xfrm>
          <a:off x="2851194" y="5517232"/>
          <a:ext cx="2512894" cy="924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8" name="Equation" r:id="rId19" imgW="1346040" imgH="495000" progId="Equation.DSMT4">
                  <p:embed/>
                </p:oleObj>
              </mc:Choice>
              <mc:Fallback>
                <p:oleObj name="Equation" r:id="rId19" imgW="134604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851194" y="5517232"/>
                        <a:ext cx="2512894" cy="924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474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3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39552" y="457120"/>
                <a:ext cx="7992888" cy="44840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BTVN</a:t>
                </a:r>
                <a:endParaRPr lang="en-US" sz="4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250000"/>
                  </a:lnSpc>
                </a:pP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tập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: 16, 17, 22, 24 (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Sgk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/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tr15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, 16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BT </a:t>
                </a:r>
                <a:r>
                  <a:rPr lang="en-US" sz="3200" b="1" dirty="0" err="1" smtClean="0">
                    <a:latin typeface="Times New Roman" pitchFamily="18" charset="0"/>
                    <a:cs typeface="Times New Roman" pitchFamily="18" charset="0"/>
                  </a:rPr>
                  <a:t>thêm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Cộng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cả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tử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  <a:cs typeface="Times New Roman" pitchFamily="18" charset="0"/>
                          </a:rPr>
                          <m:t>23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  <a:cs typeface="Times New Roman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cùng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nhiên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n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rồi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rút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gọn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, ta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Tìm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n.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57120"/>
                <a:ext cx="7992888" cy="4484048"/>
              </a:xfrm>
              <a:prstGeom prst="rect">
                <a:avLst/>
              </a:prstGeom>
              <a:blipFill rotWithShape="1">
                <a:blip r:embed="rId2"/>
                <a:stretch>
                  <a:fillRect l="-1983" r="-534" b="-1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342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764703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7.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vòi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58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150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7849" y="2329716"/>
            <a:ext cx="8018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27584" y="2708920"/>
                <a:ext cx="5472608" cy="28334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giờ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chảy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bể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58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phút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chảy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/>
                          </a:rPr>
                          <m:t>58</m:t>
                        </m:r>
                      </m:num>
                      <m:den>
                        <m:r>
                          <a:rPr lang="en-US" sz="2800">
                            <a:latin typeface="Cambria Math"/>
                          </a:rPr>
                          <m:t>180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0" smtClean="0">
                            <a:latin typeface="Cambria Math"/>
                          </a:rPr>
                          <m:t>29</m:t>
                        </m:r>
                      </m:num>
                      <m:den>
                        <m:r>
                          <a:rPr lang="en-US" sz="2800" b="0" i="0" smtClean="0">
                            <a:latin typeface="Cambria Math"/>
                          </a:rPr>
                          <m:t>9</m:t>
                        </m:r>
                        <m:r>
                          <a:rPr lang="en-US" sz="2800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bể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150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phút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chảy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/>
                          </a:rPr>
                          <m:t>150</m:t>
                        </m:r>
                      </m:num>
                      <m:den>
                        <m:r>
                          <a:rPr lang="en-US" sz="2800">
                            <a:latin typeface="Cambria Math"/>
                          </a:rPr>
                          <m:t>180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80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bể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708920"/>
                <a:ext cx="5472608" cy="2833468"/>
              </a:xfrm>
              <a:prstGeom prst="rect">
                <a:avLst/>
              </a:prstGeom>
              <a:blipFill rotWithShape="1">
                <a:blip r:embed="rId3"/>
                <a:stretch>
                  <a:fillRect l="-2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455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76672"/>
            <a:ext cx="50497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1196752"/>
            <a:ext cx="504056" cy="4320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331640" y="1177588"/>
            <a:ext cx="62311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176958"/>
              </p:ext>
            </p:extLst>
          </p:nvPr>
        </p:nvGraphicFramePr>
        <p:xfrm>
          <a:off x="1331640" y="2205038"/>
          <a:ext cx="141763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4" name="Equation" r:id="rId3" imgW="749160" imgH="457200" progId="Equation.DSMT4">
                  <p:embed/>
                </p:oleObj>
              </mc:Choice>
              <mc:Fallback>
                <p:oleObj name="Equation" r:id="rId3" imgW="7491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2205038"/>
                        <a:ext cx="1417638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352437"/>
              </p:ext>
            </p:extLst>
          </p:nvPr>
        </p:nvGraphicFramePr>
        <p:xfrm>
          <a:off x="5207000" y="2133600"/>
          <a:ext cx="158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5" name="Equation" r:id="rId5" imgW="838080" imgH="457200" progId="Equation.DSMT4">
                  <p:embed/>
                </p:oleObj>
              </mc:Choice>
              <mc:Fallback>
                <p:oleObj name="Equation" r:id="rId5" imgW="8380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2133600"/>
                        <a:ext cx="158591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232135"/>
              </p:ext>
            </p:extLst>
          </p:nvPr>
        </p:nvGraphicFramePr>
        <p:xfrm>
          <a:off x="1306513" y="4041775"/>
          <a:ext cx="16335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6" name="Equation" r:id="rId7" imgW="863280" imgH="457200" progId="Equation.DSMT4">
                  <p:embed/>
                </p:oleObj>
              </mc:Choice>
              <mc:Fallback>
                <p:oleObj name="Equation" r:id="rId7" imgW="8632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4041775"/>
                        <a:ext cx="163353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Curved Down Arrow 55"/>
          <p:cNvSpPr/>
          <p:nvPr/>
        </p:nvSpPr>
        <p:spPr>
          <a:xfrm>
            <a:off x="1942666" y="3645024"/>
            <a:ext cx="970950" cy="288000"/>
          </a:xfrm>
          <a:prstGeom prst="curvedDownArrow">
            <a:avLst>
              <a:gd name="adj1" fmla="val 25000"/>
              <a:gd name="adj2" fmla="val 50000"/>
              <a:gd name="adj3" fmla="val 36544"/>
            </a:avLst>
          </a:prstGeom>
          <a:noFill/>
          <a:ln w="2222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21995" y="3140968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4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Curved Up Arrow 58"/>
          <p:cNvSpPr/>
          <p:nvPr/>
        </p:nvSpPr>
        <p:spPr>
          <a:xfrm>
            <a:off x="1870658" y="5013176"/>
            <a:ext cx="970950" cy="288032"/>
          </a:xfrm>
          <a:prstGeom prst="curvedUp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046999" y="5229200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4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942617" y="3284984"/>
            <a:ext cx="9156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(–2)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15095"/>
              </p:ext>
            </p:extLst>
          </p:nvPr>
        </p:nvGraphicFramePr>
        <p:xfrm>
          <a:off x="5148064" y="4066196"/>
          <a:ext cx="17065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" name="Equation" r:id="rId9" imgW="901440" imgH="457200" progId="Equation.DSMT4">
                  <p:embed/>
                </p:oleObj>
              </mc:Choice>
              <mc:Fallback>
                <p:oleObj name="Equation" r:id="rId9" imgW="901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066196"/>
                        <a:ext cx="170656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Curved Down Arrow 68"/>
          <p:cNvSpPr/>
          <p:nvPr/>
        </p:nvSpPr>
        <p:spPr>
          <a:xfrm>
            <a:off x="5946163" y="3777427"/>
            <a:ext cx="869693" cy="288000"/>
          </a:xfrm>
          <a:prstGeom prst="curvedDownArrow">
            <a:avLst>
              <a:gd name="adj1" fmla="val 25000"/>
              <a:gd name="adj2" fmla="val 50000"/>
              <a:gd name="adj3" fmla="val 36544"/>
            </a:avLst>
          </a:prstGeom>
          <a:noFill/>
          <a:ln w="2222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Curved Up Arrow 69"/>
          <p:cNvSpPr/>
          <p:nvPr/>
        </p:nvSpPr>
        <p:spPr>
          <a:xfrm>
            <a:off x="5920780" y="5001531"/>
            <a:ext cx="866617" cy="288032"/>
          </a:xfrm>
          <a:prstGeom prst="curvedUp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00221" y="5289563"/>
            <a:ext cx="9156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(–2)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00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6" grpId="0" animBg="1"/>
      <p:bldP spid="57" grpId="0"/>
      <p:bldP spid="59" grpId="0" animBg="1"/>
      <p:bldP spid="60" grpId="0"/>
      <p:bldP spid="62" grpId="0"/>
      <p:bldP spid="69" grpId="0" animBg="1"/>
      <p:bldP spid="70" grpId="0" animBg="1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6968" y="678929"/>
            <a:ext cx="46971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977921" y="1456850"/>
                <a:ext cx="4567276" cy="825419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36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  <m:r>
                          <a:rPr lang="fr-FR" sz="3600" i="1">
                            <a:latin typeface="Cambria Math"/>
                          </a:rPr>
                          <m:t>.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 </m:t>
                        </m:r>
                        <m:r>
                          <a:rPr lang="en-US" sz="3600" i="1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𝑏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  <m:r>
                          <a:rPr lang="fr-FR" sz="3600" i="1">
                            <a:latin typeface="Cambria Math"/>
                          </a:rPr>
                          <m:t>.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 </m:t>
                        </m:r>
                        <m:r>
                          <a:rPr lang="en-US" sz="3600" i="1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với 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𝜖</m:t>
                    </m:r>
                  </m:oMath>
                </a14:m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Z , m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/>
                      </a:rPr>
                      <m:t> ≠</m:t>
                    </m:r>
                  </m:oMath>
                </a14:m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921" y="1456850"/>
                <a:ext cx="4567276" cy="825419"/>
              </a:xfrm>
              <a:prstGeom prst="rect">
                <a:avLst/>
              </a:prstGeom>
              <a:blipFill rotWithShape="1">
                <a:blip r:embed="rId2"/>
                <a:stretch>
                  <a:fillRect r="-3590" b="-146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123728" y="3362389"/>
                <a:ext cx="4204997" cy="827214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 </m:t>
                        </m:r>
                        <m:r>
                          <a:rPr lang="en-US" sz="3600" i="1">
                            <a:latin typeface="Cambria Math"/>
                          </a:rPr>
                          <m:t>: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600" i="1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𝑏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 </m:t>
                        </m:r>
                        <m:r>
                          <a:rPr lang="en-US" sz="3600" i="1">
                            <a:latin typeface="Cambria Math"/>
                          </a:rPr>
                          <m:t>: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600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n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𝜖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ƯC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a,b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362389"/>
                <a:ext cx="4204997" cy="827214"/>
              </a:xfrm>
              <a:prstGeom prst="rect">
                <a:avLst/>
              </a:prstGeom>
              <a:blipFill rotWithShape="1">
                <a:blip r:embed="rId3"/>
                <a:stretch>
                  <a:fillRect r="-4046" b="-146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2298" y="2498293"/>
                <a:ext cx="4239742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 err="1" smtClean="0">
                    <a:latin typeface="Times New Roman" pitchFamily="18" charset="0"/>
                    <a:cs typeface="Times New Roman" pitchFamily="18" charset="0"/>
                  </a:rPr>
                  <a:t>VD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fr-FR" sz="28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/>
                          </a:rPr>
                          <m:t>−2 .  3</m:t>
                        </m:r>
                      </m:num>
                      <m:den>
                        <m:r>
                          <a:rPr lang="fr-FR" sz="2800" i="1">
                            <a:latin typeface="Cambria Math"/>
                          </a:rPr>
                          <m:t>3 .  3</m:t>
                        </m:r>
                      </m:den>
                    </m:f>
                  </m:oMath>
                </a14:m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/>
                          </a:rPr>
                          <m:t>−6</m:t>
                        </m:r>
                      </m:num>
                      <m:den>
                        <m:r>
                          <a:rPr lang="fr-FR" sz="2800" i="1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298" y="2498293"/>
                <a:ext cx="4239742" cy="714683"/>
              </a:xfrm>
              <a:prstGeom prst="rect">
                <a:avLst/>
              </a:prstGeom>
              <a:blipFill rotWithShape="1">
                <a:blip r:embed="rId4"/>
                <a:stretch>
                  <a:fillRect l="-2302" b="-9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92298" y="4442509"/>
                <a:ext cx="4671790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VD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−12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−12  :  4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16  :  4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298" y="4442509"/>
                <a:ext cx="4671790" cy="714683"/>
              </a:xfrm>
              <a:prstGeom prst="rect">
                <a:avLst/>
              </a:prstGeom>
              <a:blipFill rotWithShape="1">
                <a:blip r:embed="rId5"/>
                <a:stretch>
                  <a:fillRect l="-2089" b="-9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371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31640" y="2924944"/>
                <a:ext cx="8064896" cy="8277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000" b="0" i="1" smtClean="0">
                            <a:latin typeface="Cambria Math"/>
                          </a:rPr>
                          <m:t>−5</m:t>
                        </m:r>
                      </m:den>
                    </m:f>
                  </m:oMath>
                </a14:m>
                <a:r>
                  <a:rPr lang="en-US" sz="30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</a:rPr>
                          <m:t>3 .  (</m:t>
                        </m:r>
                        <m:r>
                          <a:rPr lang="en-US" sz="3000" i="1">
                            <a:latin typeface="Cambria Math"/>
                          </a:rPr>
                          <m:t>−</m:t>
                        </m:r>
                        <m:r>
                          <a:rPr lang="en-US" sz="3000" b="0" i="1" smtClean="0">
                            <a:latin typeface="Cambria Math"/>
                          </a:rPr>
                          <m:t>1)</m:t>
                        </m:r>
                      </m:num>
                      <m:den>
                        <m:d>
                          <m:dPr>
                            <m:ctrlPr>
                              <a:rPr lang="en-US" sz="3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−5</m:t>
                            </m:r>
                          </m:e>
                        </m:d>
                        <m:r>
                          <a:rPr lang="en-US" sz="3000" b="0" i="1" smtClean="0">
                            <a:latin typeface="Cambria Math"/>
                          </a:rPr>
                          <m:t>. (−1)</m:t>
                        </m:r>
                      </m:den>
                    </m:f>
                  </m:oMath>
                </a14:m>
                <a:r>
                  <a:rPr lang="en-US" sz="30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i="1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sz="30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 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en-US" sz="3000" i="1">
                            <a:latin typeface="Cambria Math"/>
                          </a:rPr>
                          <m:t>−</m:t>
                        </m:r>
                        <m:r>
                          <a:rPr lang="en-US" sz="3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0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</a:rPr>
                          <m:t>(−4)</m:t>
                        </m:r>
                        <m:r>
                          <a:rPr lang="en-US" sz="3000" i="1">
                            <a:latin typeface="Cambria Math"/>
                          </a:rPr>
                          <m:t> .  (−1)</m:t>
                        </m:r>
                      </m:num>
                      <m:den>
                        <m:d>
                          <m:d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0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9</m:t>
                            </m:r>
                          </m:e>
                        </m:d>
                        <m:r>
                          <a:rPr lang="en-US" sz="3000" i="1">
                            <a:latin typeface="Cambria Math"/>
                          </a:rPr>
                          <m:t>. (−1)</m:t>
                        </m:r>
                      </m:den>
                    </m:f>
                  </m:oMath>
                </a14:m>
                <a:r>
                  <a:rPr lang="en-US" sz="30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3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sz="3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924944"/>
                <a:ext cx="8064896" cy="827791"/>
              </a:xfrm>
              <a:prstGeom prst="rect">
                <a:avLst/>
              </a:prstGeom>
              <a:blipFill rotWithShape="1">
                <a:blip r:embed="rId2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1331640" y="2852936"/>
            <a:ext cx="544425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795731" y="2828528"/>
            <a:ext cx="544425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308304" y="2798081"/>
            <a:ext cx="544425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28389" y="2828528"/>
            <a:ext cx="544425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27584" y="891877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–1.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22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529516"/>
            <a:ext cx="30524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152292"/>
            <a:ext cx="2499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175828"/>
              </p:ext>
            </p:extLst>
          </p:nvPr>
        </p:nvGraphicFramePr>
        <p:xfrm>
          <a:off x="1181256" y="2564903"/>
          <a:ext cx="510424" cy="893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" name="Equation" r:id="rId3" imgW="253800" imgH="444240" progId="Equation.DSMT4">
                  <p:embed/>
                </p:oleObj>
              </mc:Choice>
              <mc:Fallback>
                <p:oleObj name="Equation" r:id="rId3" imgW="2538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1256" y="2564903"/>
                        <a:ext cx="510424" cy="893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705807" y="1916832"/>
            <a:ext cx="1451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1: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053590"/>
              </p:ext>
            </p:extLst>
          </p:nvPr>
        </p:nvGraphicFramePr>
        <p:xfrm>
          <a:off x="1691680" y="2552700"/>
          <a:ext cx="11493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4" name="Equation" r:id="rId5" imgW="571320" imgH="457200" progId="Equation.DSMT4">
                  <p:embed/>
                </p:oleObj>
              </mc:Choice>
              <mc:Fallback>
                <p:oleObj name="Equation" r:id="rId5" imgW="57132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552700"/>
                        <a:ext cx="11493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368771"/>
              </p:ext>
            </p:extLst>
          </p:nvPr>
        </p:nvGraphicFramePr>
        <p:xfrm>
          <a:off x="2915816" y="2565400"/>
          <a:ext cx="74136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" name="Equation" r:id="rId7" imgW="368280" imgH="444240" progId="Equation.DSMT4">
                  <p:embed/>
                </p:oleObj>
              </mc:Choice>
              <mc:Fallback>
                <p:oleObj name="Equation" r:id="rId7" imgW="36828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565400"/>
                        <a:ext cx="741362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209792"/>
              </p:ext>
            </p:extLst>
          </p:nvPr>
        </p:nvGraphicFramePr>
        <p:xfrm>
          <a:off x="3707904" y="2552700"/>
          <a:ext cx="11255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" name="Equation" r:id="rId9" imgW="558720" imgH="457200" progId="Equation.DSMT4">
                  <p:embed/>
                </p:oleObj>
              </mc:Choice>
              <mc:Fallback>
                <p:oleObj name="Equation" r:id="rId9" imgW="55872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552700"/>
                        <a:ext cx="11255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978941"/>
              </p:ext>
            </p:extLst>
          </p:nvPr>
        </p:nvGraphicFramePr>
        <p:xfrm>
          <a:off x="4932040" y="2552700"/>
          <a:ext cx="614362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7" name="Equation" r:id="rId11" imgW="304560" imgH="457200" progId="Equation.DSMT4">
                  <p:embed/>
                </p:oleObj>
              </mc:Choice>
              <mc:Fallback>
                <p:oleObj name="Equation" r:id="rId11" imgW="30456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2552700"/>
                        <a:ext cx="614362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693690"/>
              </p:ext>
            </p:extLst>
          </p:nvPr>
        </p:nvGraphicFramePr>
        <p:xfrm>
          <a:off x="5868144" y="2511425"/>
          <a:ext cx="15335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8" name="Equation" r:id="rId13" imgW="761760" imgH="457200" progId="Equation.DSMT4">
                  <p:embed/>
                </p:oleObj>
              </mc:Choice>
              <mc:Fallback>
                <p:oleObj name="Equation" r:id="rId13" imgW="76176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2511425"/>
                        <a:ext cx="153352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427984" y="1363590"/>
            <a:ext cx="219322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4283968" y="1026314"/>
            <a:ext cx="2337245" cy="1106542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40768" y="4012933"/>
            <a:ext cx="77916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ta chia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00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2" grpId="0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5663" y="643161"/>
            <a:ext cx="51155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824574"/>
              </p:ext>
            </p:extLst>
          </p:nvPr>
        </p:nvGraphicFramePr>
        <p:xfrm>
          <a:off x="1203325" y="1341438"/>
          <a:ext cx="12271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5" name="Equation" r:id="rId3" imgW="609480" imgH="457200" progId="Equation.DSMT4">
                  <p:embed/>
                </p:oleObj>
              </mc:Choice>
              <mc:Fallback>
                <p:oleObj name="Equation" r:id="rId3" imgW="6094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1341438"/>
                        <a:ext cx="12271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235161"/>
              </p:ext>
            </p:extLst>
          </p:nvPr>
        </p:nvGraphicFramePr>
        <p:xfrm>
          <a:off x="1187624" y="2349500"/>
          <a:ext cx="9985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6" name="Equation" r:id="rId5" imgW="495000" imgH="457200" progId="Equation.DSMT4">
                  <p:embed/>
                </p:oleObj>
              </mc:Choice>
              <mc:Fallback>
                <p:oleObj name="Equation" r:id="rId5" imgW="4950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349500"/>
                        <a:ext cx="9985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839296"/>
              </p:ext>
            </p:extLst>
          </p:nvPr>
        </p:nvGraphicFramePr>
        <p:xfrm>
          <a:off x="1259632" y="4357211"/>
          <a:ext cx="9969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7" name="Equation" r:id="rId7" imgW="495000" imgH="457200" progId="Equation.DSMT4">
                  <p:embed/>
                </p:oleObj>
              </mc:Choice>
              <mc:Fallback>
                <p:oleObj name="Equation" r:id="rId7" imgW="4950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357211"/>
                        <a:ext cx="9969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544781"/>
              </p:ext>
            </p:extLst>
          </p:nvPr>
        </p:nvGraphicFramePr>
        <p:xfrm>
          <a:off x="2370138" y="1265238"/>
          <a:ext cx="181292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8" name="Equation" r:id="rId9" imgW="901440" imgH="533160" progId="Equation.DSMT4">
                  <p:embed/>
                </p:oleObj>
              </mc:Choice>
              <mc:Fallback>
                <p:oleObj name="Equation" r:id="rId9" imgW="901440" imgH="5331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38" y="1265238"/>
                        <a:ext cx="1812925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778556"/>
              </p:ext>
            </p:extLst>
          </p:nvPr>
        </p:nvGraphicFramePr>
        <p:xfrm>
          <a:off x="4165277" y="1354138"/>
          <a:ext cx="766763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9" name="Equation" r:id="rId11" imgW="380880" imgH="444240" progId="Equation.DSMT4">
                  <p:embed/>
                </p:oleObj>
              </mc:Choice>
              <mc:Fallback>
                <p:oleObj name="Equation" r:id="rId11" imgW="380880" imgH="444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277" y="1354138"/>
                        <a:ext cx="766763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336142"/>
              </p:ext>
            </p:extLst>
          </p:nvPr>
        </p:nvGraphicFramePr>
        <p:xfrm>
          <a:off x="2339752" y="2349500"/>
          <a:ext cx="112553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0" name="Equation" r:id="rId13" imgW="558720" imgH="457200" progId="Equation.DSMT4">
                  <p:embed/>
                </p:oleObj>
              </mc:Choice>
              <mc:Fallback>
                <p:oleObj name="Equation" r:id="rId13" imgW="55872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349500"/>
                        <a:ext cx="1125537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378229"/>
              </p:ext>
            </p:extLst>
          </p:nvPr>
        </p:nvGraphicFramePr>
        <p:xfrm>
          <a:off x="3563888" y="2362200"/>
          <a:ext cx="7397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1" name="Equation" r:id="rId15" imgW="368280" imgH="444240" progId="Equation.DSMT4">
                  <p:embed/>
                </p:oleObj>
              </mc:Choice>
              <mc:Fallback>
                <p:oleObj name="Equation" r:id="rId15" imgW="368280" imgH="444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362200"/>
                        <a:ext cx="73977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549297"/>
              </p:ext>
            </p:extLst>
          </p:nvPr>
        </p:nvGraphicFramePr>
        <p:xfrm>
          <a:off x="4355976" y="2349500"/>
          <a:ext cx="1125537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" name="Equation" r:id="rId17" imgW="558720" imgH="457200" progId="Equation.DSMT4">
                  <p:embed/>
                </p:oleObj>
              </mc:Choice>
              <mc:Fallback>
                <p:oleObj name="Equation" r:id="rId17" imgW="55872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349500"/>
                        <a:ext cx="1125537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697672"/>
              </p:ext>
            </p:extLst>
          </p:nvPr>
        </p:nvGraphicFramePr>
        <p:xfrm>
          <a:off x="5580112" y="2349500"/>
          <a:ext cx="61436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" name="Equation" r:id="rId19" imgW="304560" imgH="444240" progId="Equation.DSMT4">
                  <p:embed/>
                </p:oleObj>
              </mc:Choice>
              <mc:Fallback>
                <p:oleObj name="Equation" r:id="rId19" imgW="304560" imgH="4442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349500"/>
                        <a:ext cx="614362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459712" y="4535542"/>
                <a:ext cx="34804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⇒ </m:t>
                    </m:r>
                  </m:oMath>
                </a14:m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rút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gọn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9712" y="4535542"/>
                <a:ext cx="3480440" cy="523220"/>
              </a:xfrm>
              <a:prstGeom prst="rect">
                <a:avLst/>
              </a:prstGeom>
              <a:blipFill rotWithShape="1">
                <a:blip r:embed="rId22"/>
                <a:stretch>
                  <a:fillRect t="-11628" r="-5254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803108"/>
              </p:ext>
            </p:extLst>
          </p:nvPr>
        </p:nvGraphicFramePr>
        <p:xfrm>
          <a:off x="1187624" y="3357563"/>
          <a:ext cx="12779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" name="Equation" r:id="rId23" imgW="634680" imgH="457200" progId="Equation.DSMT4">
                  <p:embed/>
                </p:oleObj>
              </mc:Choice>
              <mc:Fallback>
                <p:oleObj name="Equation" r:id="rId23" imgW="63468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357563"/>
                        <a:ext cx="12779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943230"/>
              </p:ext>
            </p:extLst>
          </p:nvPr>
        </p:nvGraphicFramePr>
        <p:xfrm>
          <a:off x="2517775" y="3375025"/>
          <a:ext cx="13795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" name="Equation" r:id="rId25" imgW="685800" imgH="457200" progId="Equation.DSMT4">
                  <p:embed/>
                </p:oleObj>
              </mc:Choice>
              <mc:Fallback>
                <p:oleObj name="Equation" r:id="rId25" imgW="6858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775" y="3375025"/>
                        <a:ext cx="13795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346520"/>
              </p:ext>
            </p:extLst>
          </p:nvPr>
        </p:nvGraphicFramePr>
        <p:xfrm>
          <a:off x="3995936" y="3387725"/>
          <a:ext cx="6127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" name="Equation" r:id="rId27" imgW="304560" imgH="444240" progId="Equation.DSMT4">
                  <p:embed/>
                </p:oleObj>
              </mc:Choice>
              <mc:Fallback>
                <p:oleObj name="Equation" r:id="rId27" imgW="304560" imgH="4442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387725"/>
                        <a:ext cx="61277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 17"/>
          <p:cNvSpPr/>
          <p:nvPr/>
        </p:nvSpPr>
        <p:spPr>
          <a:xfrm>
            <a:off x="3347864" y="3284984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60032" y="3553852"/>
            <a:ext cx="37080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ới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35 =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ƯCLN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(35, 70)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689836" y="4293096"/>
            <a:ext cx="544425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27775" y="2351825"/>
            <a:ext cx="544425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459623" y="1340768"/>
            <a:ext cx="544425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411760" y="5786100"/>
                <a:ext cx="4018985" cy="52322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⇒ </m:t>
                    </m:r>
                  </m:oMath>
                </a14:m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TỐI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GIẢN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5786100"/>
                <a:ext cx="4018985" cy="523220"/>
              </a:xfrm>
              <a:prstGeom prst="rect">
                <a:avLst/>
              </a:prstGeom>
              <a:blipFill rotWithShape="1">
                <a:blip r:embed="rId29"/>
                <a:stretch>
                  <a:fillRect t="-11628" r="-2124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771800" y="5138028"/>
                <a:ext cx="57454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ử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ƯC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nào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hác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±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1.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5138028"/>
                <a:ext cx="5745484" cy="523220"/>
              </a:xfrm>
              <a:prstGeom prst="rect">
                <a:avLst/>
              </a:prstGeom>
              <a:blipFill rotWithShape="1">
                <a:blip r:embed="rId30"/>
                <a:stretch>
                  <a:fillRect l="-2229" t="-11628" r="-2654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10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8" grpId="0" animBg="1"/>
      <p:bldP spid="18" grpId="1" animBg="1"/>
      <p:bldP spid="19" grpId="0"/>
      <p:bldP spid="20" grpId="0" animBg="1"/>
      <p:bldP spid="21" grpId="0" animBg="1"/>
      <p:bldP spid="22" grpId="0" animBg="1"/>
      <p:bldP spid="2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34990" y="1340768"/>
                <a:ext cx="7841466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tối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giản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(hay PS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rút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gọn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nữa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là PS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tử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chỉ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ƯC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±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990" y="1340768"/>
                <a:ext cx="7841466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633" t="-6410" r="-78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837903" y="692696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giản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420888"/>
            <a:ext cx="1241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ý :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7903" y="3140968"/>
            <a:ext cx="79825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ƯCLN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9330" y="4293096"/>
            <a:ext cx="7982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PS,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21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332656"/>
            <a:ext cx="21114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7098" y="961564"/>
            <a:ext cx="5755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161973"/>
              </p:ext>
            </p:extLst>
          </p:nvPr>
        </p:nvGraphicFramePr>
        <p:xfrm>
          <a:off x="1042988" y="2253680"/>
          <a:ext cx="1728787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6" name="Equation" r:id="rId3" imgW="914400" imgH="545760" progId="Equation.DSMT4">
                  <p:embed/>
                </p:oleObj>
              </mc:Choice>
              <mc:Fallback>
                <p:oleObj name="Equation" r:id="rId3" imgW="91440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253680"/>
                        <a:ext cx="1728787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urved Down Arrow 4"/>
          <p:cNvSpPr/>
          <p:nvPr/>
        </p:nvSpPr>
        <p:spPr>
          <a:xfrm>
            <a:off x="1727684" y="1940090"/>
            <a:ext cx="970950" cy="288000"/>
          </a:xfrm>
          <a:prstGeom prst="curvedDownArrow">
            <a:avLst>
              <a:gd name="adj1" fmla="val 25000"/>
              <a:gd name="adj2" fmla="val 50000"/>
              <a:gd name="adj3" fmla="val 36544"/>
            </a:avLst>
          </a:prstGeom>
          <a:noFill/>
          <a:ln w="2222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7013" y="1436034"/>
            <a:ext cx="6110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" name="Curved Up Arrow 6"/>
          <p:cNvSpPr/>
          <p:nvPr/>
        </p:nvSpPr>
        <p:spPr>
          <a:xfrm>
            <a:off x="1655676" y="3308242"/>
            <a:ext cx="970950" cy="288032"/>
          </a:xfrm>
          <a:prstGeom prst="curvedUp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780709"/>
              </p:ext>
            </p:extLst>
          </p:nvPr>
        </p:nvGraphicFramePr>
        <p:xfrm>
          <a:off x="4941888" y="2360042"/>
          <a:ext cx="17065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7" name="Equation" r:id="rId5" imgW="901440" imgH="457200" progId="Equation.DSMT4">
                  <p:embed/>
                </p:oleObj>
              </mc:Choice>
              <mc:Fallback>
                <p:oleObj name="Equation" r:id="rId5" imgW="901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2360042"/>
                        <a:ext cx="170656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urved Down Arrow 10"/>
          <p:cNvSpPr/>
          <p:nvPr/>
        </p:nvSpPr>
        <p:spPr>
          <a:xfrm>
            <a:off x="5731181" y="2072493"/>
            <a:ext cx="869693" cy="288000"/>
          </a:xfrm>
          <a:prstGeom prst="curvedDownArrow">
            <a:avLst>
              <a:gd name="adj1" fmla="val 25000"/>
              <a:gd name="adj2" fmla="val 50000"/>
              <a:gd name="adj3" fmla="val 36544"/>
            </a:avLst>
          </a:prstGeom>
          <a:noFill/>
          <a:ln w="2222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>
            <a:off x="5705798" y="3296597"/>
            <a:ext cx="866617" cy="288032"/>
          </a:xfrm>
          <a:prstGeom prst="curvedUp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21540" y="3573016"/>
            <a:ext cx="90601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(–4)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39752" y="2432501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350108" y="2885529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07013" y="3728645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234763" y="2324488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–1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18119" y="2780928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01699" y="3645024"/>
            <a:ext cx="52770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13472" y="2440844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95405" y="1686763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995405" y="3719298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642315"/>
              </p:ext>
            </p:extLst>
          </p:nvPr>
        </p:nvGraphicFramePr>
        <p:xfrm>
          <a:off x="1017711" y="4439766"/>
          <a:ext cx="377031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8" name="Equation" r:id="rId7" imgW="1993680" imgH="495000" progId="Equation.DSMT4">
                  <p:embed/>
                </p:oleObj>
              </mc:Choice>
              <mc:Fallback>
                <p:oleObj name="Equation" r:id="rId7" imgW="1993680" imgH="495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711" y="4439766"/>
                        <a:ext cx="3770313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4428614" y="4952781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011162" y="4504054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09405" y="4517391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294415" y="5013176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262427" y="4905163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01781" y="4365104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–3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07904" y="4365104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83968" y="4880773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10199" y="1484784"/>
            <a:ext cx="90601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(–4)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84168" y="2276872"/>
            <a:ext cx="68480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–16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49792" y="5547806"/>
            <a:ext cx="4262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4932040" y="5570076"/>
                <a:ext cx="244002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Cambria Math"/>
                        <a:cs typeface="Times New Roman" pitchFamily="18" charset="0"/>
                      </a:rPr>
                      <m:t>⇒</m:t>
                    </m:r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HỮU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TỈ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570076"/>
                <a:ext cx="2440027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1628" r="-8250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159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 animBg="1"/>
      <p:bldP spid="11" grpId="0" animBg="1"/>
      <p:bldP spid="12" grpId="0" animBg="1"/>
      <p:bldP spid="13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/>
      <p:bldP spid="19" grpId="0"/>
      <p:bldP spid="20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/>
      <p:bldP spid="31" grpId="0"/>
      <p:bldP spid="32" grpId="0"/>
      <p:bldP spid="33" grpId="0"/>
      <p:bldP spid="41" grpId="0"/>
      <p:bldP spid="42" grpId="0"/>
      <p:bldP spid="43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529516"/>
            <a:ext cx="39212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304469"/>
              </p:ext>
            </p:extLst>
          </p:nvPr>
        </p:nvGraphicFramePr>
        <p:xfrm>
          <a:off x="899592" y="1287289"/>
          <a:ext cx="12271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" name="Equation" r:id="rId3" imgW="609480" imgH="457200" progId="Equation.DSMT4">
                  <p:embed/>
                </p:oleObj>
              </mc:Choice>
              <mc:Fallback>
                <p:oleObj name="Equation" r:id="rId3" imgW="60948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287289"/>
                        <a:ext cx="12271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215671"/>
              </p:ext>
            </p:extLst>
          </p:nvPr>
        </p:nvGraphicFramePr>
        <p:xfrm>
          <a:off x="899592" y="2564904"/>
          <a:ext cx="13811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3" name="Equation" r:id="rId5" imgW="685800" imgH="457200" progId="Equation.DSMT4">
                  <p:embed/>
                </p:oleObj>
              </mc:Choice>
              <mc:Fallback>
                <p:oleObj name="Equation" r:id="rId5" imgW="6858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564904"/>
                        <a:ext cx="138112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455734"/>
              </p:ext>
            </p:extLst>
          </p:nvPr>
        </p:nvGraphicFramePr>
        <p:xfrm>
          <a:off x="827584" y="3807569"/>
          <a:ext cx="14065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" name="Equation" r:id="rId7" imgW="698400" imgH="457200" progId="Equation.DSMT4">
                  <p:embed/>
                </p:oleObj>
              </mc:Choice>
              <mc:Fallback>
                <p:oleObj name="Equation" r:id="rId7" imgW="6984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807569"/>
                        <a:ext cx="140652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489873"/>
              </p:ext>
            </p:extLst>
          </p:nvPr>
        </p:nvGraphicFramePr>
        <p:xfrm>
          <a:off x="827584" y="5032375"/>
          <a:ext cx="15843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" name="Equation" r:id="rId9" imgW="787320" imgH="457200" progId="Equation.DSMT4">
                  <p:embed/>
                </p:oleObj>
              </mc:Choice>
              <mc:Fallback>
                <p:oleObj name="Equation" r:id="rId9" imgW="78732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032375"/>
                        <a:ext cx="158432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755197"/>
              </p:ext>
            </p:extLst>
          </p:nvPr>
        </p:nvGraphicFramePr>
        <p:xfrm>
          <a:off x="2267744" y="1196752"/>
          <a:ext cx="19685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" name="Equation" r:id="rId11" imgW="977760" imgH="533160" progId="Equation.DSMT4">
                  <p:embed/>
                </p:oleObj>
              </mc:Choice>
              <mc:Fallback>
                <p:oleObj name="Equation" r:id="rId11" imgW="977760" imgH="5331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196752"/>
                        <a:ext cx="1968500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875416"/>
              </p:ext>
            </p:extLst>
          </p:nvPr>
        </p:nvGraphicFramePr>
        <p:xfrm>
          <a:off x="4355976" y="1268760"/>
          <a:ext cx="7937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7" name="Equation" r:id="rId13" imgW="393480" imgH="457200" progId="Equation.DSMT4">
                  <p:embed/>
                </p:oleObj>
              </mc:Choice>
              <mc:Fallback>
                <p:oleObj name="Equation" r:id="rId13" imgW="39348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1268760"/>
                        <a:ext cx="7937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564069"/>
              </p:ext>
            </p:extLst>
          </p:nvPr>
        </p:nvGraphicFramePr>
        <p:xfrm>
          <a:off x="2339752" y="2492896"/>
          <a:ext cx="2147887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8" name="Equation" r:id="rId15" imgW="1066680" imgH="533160" progId="Equation.DSMT4">
                  <p:embed/>
                </p:oleObj>
              </mc:Choice>
              <mc:Fallback>
                <p:oleObj name="Equation" r:id="rId15" imgW="1066680" imgH="533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492896"/>
                        <a:ext cx="2147887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637790"/>
              </p:ext>
            </p:extLst>
          </p:nvPr>
        </p:nvGraphicFramePr>
        <p:xfrm>
          <a:off x="4604834" y="2564904"/>
          <a:ext cx="74136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" name="Equation" r:id="rId17" imgW="368280" imgH="457200" progId="Equation.DSMT4">
                  <p:embed/>
                </p:oleObj>
              </mc:Choice>
              <mc:Fallback>
                <p:oleObj name="Equation" r:id="rId17" imgW="36828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4834" y="2564904"/>
                        <a:ext cx="741363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694791"/>
              </p:ext>
            </p:extLst>
          </p:nvPr>
        </p:nvGraphicFramePr>
        <p:xfrm>
          <a:off x="2373387" y="3789363"/>
          <a:ext cx="14065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0" name="Equation" r:id="rId19" imgW="698400" imgH="457200" progId="Equation.DSMT4">
                  <p:embed/>
                </p:oleObj>
              </mc:Choice>
              <mc:Fallback>
                <p:oleObj name="Equation" r:id="rId19" imgW="6984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387" y="3789363"/>
                        <a:ext cx="140652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716341"/>
              </p:ext>
            </p:extLst>
          </p:nvPr>
        </p:nvGraphicFramePr>
        <p:xfrm>
          <a:off x="3846066" y="3789363"/>
          <a:ext cx="8699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1" name="Equation" r:id="rId21" imgW="431640" imgH="457200" progId="Equation.DSMT4">
                  <p:embed/>
                </p:oleObj>
              </mc:Choice>
              <mc:Fallback>
                <p:oleObj name="Equation" r:id="rId21" imgW="43164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6066" y="3789363"/>
                        <a:ext cx="8699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 flipH="1">
            <a:off x="2771800" y="3869432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203848" y="4361268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347864" y="3869432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967608" y="4372209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915816" y="5097110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751228" y="5628697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826478"/>
              </p:ext>
            </p:extLst>
          </p:nvPr>
        </p:nvGraphicFramePr>
        <p:xfrm>
          <a:off x="4766742" y="3789363"/>
          <a:ext cx="741362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2" name="Equation" r:id="rId23" imgW="368280" imgH="457200" progId="Equation.DSMT4">
                  <p:embed/>
                </p:oleObj>
              </mc:Choice>
              <mc:Fallback>
                <p:oleObj name="Equation" r:id="rId23" imgW="368280" imgH="457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6742" y="3789363"/>
                        <a:ext cx="741362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635981"/>
              </p:ext>
            </p:extLst>
          </p:nvPr>
        </p:nvGraphicFramePr>
        <p:xfrm>
          <a:off x="2482031" y="5031705"/>
          <a:ext cx="158591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" name="Equation" r:id="rId25" imgW="787320" imgH="457200" progId="Equation.DSMT4">
                  <p:embed/>
                </p:oleObj>
              </mc:Choice>
              <mc:Fallback>
                <p:oleObj name="Equation" r:id="rId25" imgW="78732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031" y="5031705"/>
                        <a:ext cx="1585913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081094"/>
              </p:ext>
            </p:extLst>
          </p:nvPr>
        </p:nvGraphicFramePr>
        <p:xfrm>
          <a:off x="4173661" y="5013325"/>
          <a:ext cx="61436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4" name="Equation" r:id="rId27" imgW="304560" imgH="457200" progId="Equation.DSMT4">
                  <p:embed/>
                </p:oleObj>
              </mc:Choice>
              <mc:Fallback>
                <p:oleObj name="Equation" r:id="rId27" imgW="304560" imgH="457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661" y="5013325"/>
                        <a:ext cx="614363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Connector 35"/>
          <p:cNvCxnSpPr/>
          <p:nvPr/>
        </p:nvCxnSpPr>
        <p:spPr>
          <a:xfrm flipH="1">
            <a:off x="3491880" y="5589240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203848" y="5085184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221213" y="5589240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491880" y="5085184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48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665</TotalTime>
  <Words>843</Words>
  <Application>Microsoft Office PowerPoint</Application>
  <PresentationFormat>On-screen Show (4:3)</PresentationFormat>
  <Paragraphs>87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blank</vt:lpstr>
      <vt:lpstr>Equation</vt:lpstr>
      <vt:lpstr>Tiết 7. Tính chất cơ bản của phân số Rút gọn phân số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Office 2010 Pro Plus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127</cp:revision>
  <dcterms:created xsi:type="dcterms:W3CDTF">2020-04-01T13:59:51Z</dcterms:created>
  <dcterms:modified xsi:type="dcterms:W3CDTF">2020-04-09T13:44:47Z</dcterms:modified>
</cp:coreProperties>
</file>